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8" r:id="rId2"/>
  </p:sldMasterIdLst>
  <p:sldIdLst>
    <p:sldId id="256" r:id="rId3"/>
    <p:sldId id="257" r:id="rId4"/>
    <p:sldId id="258" r:id="rId5"/>
    <p:sldId id="262" r:id="rId6"/>
    <p:sldId id="260" r:id="rId7"/>
    <p:sldId id="270" r:id="rId8"/>
    <p:sldId id="263" r:id="rId9"/>
    <p:sldId id="269" r:id="rId10"/>
    <p:sldId id="264" r:id="rId11"/>
    <p:sldId id="266" r:id="rId12"/>
    <p:sldId id="265" r:id="rId13"/>
    <p:sldId id="25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2.jpg>
</file>

<file path=ppt/media/image3.jpg>
</file>

<file path=ppt/media/image4.jpg>
</file>

<file path=ppt/media/image5.gif>
</file>

<file path=ppt/media/image6.jpg>
</file>

<file path=ppt/media/image7.jp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Field of Wheat (seamless loop) 3b.wmv">
            <a:hlinkClick r:id="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ound Same Side Corner Rectangle 7"/>
          <p:cNvSpPr/>
          <p:nvPr userDrawn="1"/>
        </p:nvSpPr>
        <p:spPr>
          <a:xfrm rot="5400000">
            <a:off x="4800681" y="-2512702"/>
            <a:ext cx="2237017" cy="11834421"/>
          </a:xfrm>
          <a:prstGeom prst="round2SameRect">
            <a:avLst>
              <a:gd name="adj1" fmla="val 12924"/>
              <a:gd name="adj2" fmla="val 0"/>
            </a:avLst>
          </a:prstGeom>
          <a:solidFill>
            <a:schemeClr val="accent6">
              <a:lumMod val="40000"/>
              <a:lumOff val="60000"/>
              <a:alpha val="38000"/>
            </a:schemeClr>
          </a:solidFill>
          <a:ln>
            <a:noFill/>
          </a:ln>
          <a:effectLst/>
          <a:scene3d>
            <a:camera prst="orthographicFront"/>
            <a:lightRig rig="sunrise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9" name="Round Same Side Corner Rectangle 8"/>
          <p:cNvSpPr/>
          <p:nvPr userDrawn="1"/>
        </p:nvSpPr>
        <p:spPr>
          <a:xfrm rot="5400000">
            <a:off x="5229154" y="-2941176"/>
            <a:ext cx="1380070" cy="11834421"/>
          </a:xfrm>
          <a:prstGeom prst="round2SameRect">
            <a:avLst>
              <a:gd name="adj1" fmla="val 23166"/>
              <a:gd name="adj2" fmla="val 0"/>
            </a:avLst>
          </a:prstGeom>
          <a:solidFill>
            <a:schemeClr val="accent6">
              <a:lumMod val="40000"/>
              <a:lumOff val="60000"/>
              <a:alpha val="38000"/>
            </a:schemeClr>
          </a:solidFill>
          <a:ln w="3175">
            <a:solidFill>
              <a:schemeClr val="accent6"/>
            </a:solidFill>
          </a:ln>
          <a:effectLst>
            <a:outerShdw blurRad="152400" sx="90000" sy="-19000" rotWithShape="0">
              <a:prstClr val="black">
                <a:alpha val="66000"/>
              </a:prstClr>
            </a:outerShdw>
          </a:effectLst>
          <a:scene3d>
            <a:camera prst="orthographicFront"/>
            <a:lightRig rig="sunrise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7384" y="2334986"/>
            <a:ext cx="11357232" cy="1265464"/>
          </a:xfrm>
        </p:spPr>
        <p:txBody>
          <a:bodyPr anchor="ctr"/>
          <a:lstStyle>
            <a:lvl1pPr algn="ct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7384" y="3672013"/>
            <a:ext cx="11357232" cy="851006"/>
          </a:xfrm>
        </p:spPr>
        <p:txBody>
          <a:bodyPr anchor="ctr"/>
          <a:lstStyle>
            <a:lvl1pPr marL="0" indent="0" algn="ctr">
              <a:buNone/>
              <a:defRPr sz="280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6985-8CAF-49A4-BC4C-142BC7CC0C14}" type="datetimeFigureOut">
              <a:rPr lang="en-US" smtClean="0"/>
              <a:pPr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343F-D056-4E24-BE3D-A305BDC1A23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8977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2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6985-8CAF-49A4-BC4C-142BC7CC0C14}" type="datetimeFigureOut">
              <a:rPr lang="en-US" smtClean="0"/>
              <a:pPr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343F-D056-4E24-BE3D-A305BDC1A23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951826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eld of Wheat (seamless loop) 3b.wmv">
            <a:hlinkClick r:id="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ound Same Side Corner Rectangle 7"/>
          <p:cNvSpPr/>
          <p:nvPr userDrawn="1"/>
        </p:nvSpPr>
        <p:spPr>
          <a:xfrm rot="5400000">
            <a:off x="4907423" y="-1366377"/>
            <a:ext cx="2023533" cy="11834421"/>
          </a:xfrm>
          <a:prstGeom prst="round2SameRect">
            <a:avLst>
              <a:gd name="adj1" fmla="val 12220"/>
              <a:gd name="adj2" fmla="val 0"/>
            </a:avLst>
          </a:prstGeom>
          <a:solidFill>
            <a:schemeClr val="accent6">
              <a:lumMod val="40000"/>
              <a:lumOff val="60000"/>
              <a:alpha val="38000"/>
            </a:schemeClr>
          </a:solidFill>
          <a:ln>
            <a:noFill/>
          </a:ln>
          <a:effectLst/>
          <a:scene3d>
            <a:camera prst="orthographicFront"/>
            <a:lightRig rig="sunrise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9" name="Round Same Side Corner Rectangle 8"/>
          <p:cNvSpPr/>
          <p:nvPr userDrawn="1"/>
        </p:nvSpPr>
        <p:spPr>
          <a:xfrm rot="5400000">
            <a:off x="5343455" y="-930344"/>
            <a:ext cx="1151468" cy="11834421"/>
          </a:xfrm>
          <a:prstGeom prst="round2SameRect">
            <a:avLst>
              <a:gd name="adj1" fmla="val 21428"/>
              <a:gd name="adj2" fmla="val 0"/>
            </a:avLst>
          </a:prstGeom>
          <a:solidFill>
            <a:schemeClr val="accent6">
              <a:lumMod val="40000"/>
              <a:lumOff val="60000"/>
              <a:alpha val="38000"/>
            </a:schemeClr>
          </a:solidFill>
          <a:ln w="3175">
            <a:solidFill>
              <a:schemeClr val="accent6"/>
            </a:solidFill>
          </a:ln>
          <a:effectLst>
            <a:outerShdw blurRad="152400" sx="90000" sy="-19000" rotWithShape="0">
              <a:prstClr val="black">
                <a:alpha val="66000"/>
              </a:prstClr>
            </a:outerShdw>
          </a:effectLst>
          <a:scene3d>
            <a:camera prst="orthographicFront"/>
            <a:lightRig rig="sunrise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155702"/>
          </a:xfrm>
        </p:spPr>
        <p:txBody>
          <a:bodyPr anchor="ctr"/>
          <a:lstStyle>
            <a:lvl1pPr algn="l">
              <a:defRPr sz="3600" b="1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547533"/>
            <a:ext cx="10363200" cy="859367"/>
          </a:xfrm>
        </p:spPr>
        <p:txBody>
          <a:bodyPr anchor="ctr"/>
          <a:lstStyle>
            <a:lvl1pPr marL="0" indent="0">
              <a:buNone/>
              <a:defRPr sz="240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6985-8CAF-49A4-BC4C-142BC7CC0C14}" type="datetimeFigureOut">
              <a:rPr lang="en-US" smtClean="0"/>
              <a:pPr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343F-D056-4E24-BE3D-A305BDC1A23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1461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2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1268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1268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6985-8CAF-49A4-BC4C-142BC7CC0C14}" type="datetimeFigureOut">
              <a:rPr lang="en-US" smtClean="0"/>
              <a:pPr/>
              <a:t>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343F-D056-4E24-BE3D-A305BDC1A23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07451"/>
      </p:ext>
    </p:extLst>
  </p:cSld>
  <p:clrMapOvr>
    <a:masterClrMapping/>
  </p:clrMapOvr>
  <p:transition spd="slow"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22863"/>
            <a:ext cx="5386917" cy="639762"/>
          </a:xfrm>
        </p:spPr>
        <p:txBody>
          <a:bodyPr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75000"/>
              <a:buFont typeface="Wingdings" pitchFamily="2" charset="2"/>
              <a:buNone/>
              <a:tabLst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75000"/>
              <a:buFont typeface="Wingdings" pitchFamily="2" charset="2"/>
              <a:buNone/>
              <a:tabLst/>
              <a:defRPr/>
            </a:pPr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087119"/>
            <a:ext cx="5386917" cy="403904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42286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087119"/>
            <a:ext cx="5389033" cy="403904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6985-8CAF-49A4-BC4C-142BC7CC0C14}" type="datetimeFigureOut">
              <a:rPr lang="en-US" smtClean="0"/>
              <a:pPr/>
              <a:t>2/14/2017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343F-D056-4E24-BE3D-A305BDC1A23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669190"/>
      </p:ext>
    </p:extLst>
  </p:cSld>
  <p:clrMapOvr>
    <a:masterClrMapping/>
  </p:clrMapOvr>
  <p:transition spd="slow"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6985-8CAF-49A4-BC4C-142BC7CC0C14}" type="datetimeFigureOut">
              <a:rPr lang="en-US" smtClean="0"/>
              <a:pPr/>
              <a:t>2/14/2017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343F-D056-4E24-BE3D-A305BDC1A23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609509"/>
      </p:ext>
    </p:extLst>
  </p:cSld>
  <p:clrMapOvr>
    <a:masterClrMapping/>
  </p:clrMapOvr>
  <p:transition spd="slow"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Field of Wheat (seamless loop) 3b.wmv">
            <a:hlinkClick r:id="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6985-8CAF-49A4-BC4C-142BC7CC0C14}" type="datetimeFigureOut">
              <a:rPr lang="en-US" smtClean="0"/>
              <a:pPr/>
              <a:t>2/14/2017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343F-D056-4E24-BE3D-A305BDC1A23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49107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2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 Same Side Corner Rectangle 8"/>
          <p:cNvSpPr/>
          <p:nvPr userDrawn="1"/>
        </p:nvSpPr>
        <p:spPr>
          <a:xfrm rot="5400000">
            <a:off x="-47983" y="1601304"/>
            <a:ext cx="4724400" cy="4628444"/>
          </a:xfrm>
          <a:prstGeom prst="round2SameRect">
            <a:avLst>
              <a:gd name="adj1" fmla="val 11307"/>
              <a:gd name="adj2" fmla="val 0"/>
            </a:avLst>
          </a:prstGeom>
          <a:solidFill>
            <a:schemeClr val="accent6">
              <a:lumMod val="40000"/>
              <a:lumOff val="60000"/>
              <a:alpha val="38000"/>
            </a:schemeClr>
          </a:solidFill>
          <a:ln w="3175">
            <a:solidFill>
              <a:schemeClr val="accent1"/>
            </a:solidFill>
          </a:ln>
          <a:effectLst>
            <a:outerShdw blurRad="152400" sx="90000" sy="-19000" rotWithShape="0">
              <a:prstClr val="black">
                <a:alpha val="66000"/>
              </a:prstClr>
            </a:outerShdw>
          </a:effectLst>
          <a:scene3d>
            <a:camera prst="orthographicFront"/>
            <a:lightRig rig="sunrise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565725"/>
            <a:ext cx="6815667" cy="45604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706336"/>
            <a:ext cx="4011084" cy="4419827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6985-8CAF-49A4-BC4C-142BC7CC0C14}" type="datetimeFigureOut">
              <a:rPr lang="en-US" smtClean="0"/>
              <a:pPr/>
              <a:t>2/14/2017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343F-D056-4E24-BE3D-A305BDC1A23E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253998"/>
            <a:ext cx="10972800" cy="1041404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809464"/>
      </p:ext>
    </p:extLst>
  </p:cSld>
  <p:clrMapOvr>
    <a:masterClrMapping/>
  </p:clrMapOvr>
  <p:transition spd="slow"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eld of Wheat (seamless loop) 3b.wmv">
            <a:hlinkClick r:id="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ound Same Side Corner Rectangle 9"/>
          <p:cNvSpPr/>
          <p:nvPr userDrawn="1"/>
        </p:nvSpPr>
        <p:spPr>
          <a:xfrm rot="5400000">
            <a:off x="5012954" y="-4749715"/>
            <a:ext cx="1812473" cy="11834421"/>
          </a:xfrm>
          <a:prstGeom prst="round2SameRect">
            <a:avLst>
              <a:gd name="adj1" fmla="val 12924"/>
              <a:gd name="adj2" fmla="val 0"/>
            </a:avLst>
          </a:prstGeom>
          <a:solidFill>
            <a:schemeClr val="accent6">
              <a:lumMod val="40000"/>
              <a:lumOff val="60000"/>
              <a:alpha val="38000"/>
            </a:schemeClr>
          </a:solidFill>
          <a:ln>
            <a:noFill/>
          </a:ln>
          <a:effectLst/>
          <a:scene3d>
            <a:camera prst="orthographicFront"/>
            <a:lightRig rig="sunrise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2111375"/>
            <a:ext cx="1098408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379765"/>
            <a:ext cx="10984089" cy="669167"/>
          </a:xfrm>
        </p:spPr>
        <p:txBody>
          <a:bodyPr anchor="ctr"/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36985-8CAF-49A4-BC4C-142BC7CC0C14}" type="datetimeFigureOut">
              <a:rPr lang="en-US" smtClean="0"/>
              <a:pPr/>
              <a:t>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343F-D056-4E24-BE3D-A305BDC1A23E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253998"/>
            <a:ext cx="10972800" cy="1041404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Round Same Side Corner Rectangle 11"/>
          <p:cNvSpPr/>
          <p:nvPr userDrawn="1"/>
        </p:nvSpPr>
        <p:spPr>
          <a:xfrm rot="5400000">
            <a:off x="5397498" y="-5143500"/>
            <a:ext cx="1041401" cy="11836401"/>
          </a:xfrm>
          <a:prstGeom prst="round2SameRect">
            <a:avLst>
              <a:gd name="adj1" fmla="val 29600"/>
              <a:gd name="adj2" fmla="val 0"/>
            </a:avLst>
          </a:prstGeom>
          <a:solidFill>
            <a:schemeClr val="tx1">
              <a:alpha val="38000"/>
            </a:schemeClr>
          </a:solidFill>
          <a:ln w="3175">
            <a:solidFill>
              <a:schemeClr val="accent1"/>
            </a:solidFill>
          </a:ln>
          <a:effectLst>
            <a:outerShdw blurRad="152400" sx="90000" sy="-19000" rotWithShape="0">
              <a:prstClr val="black">
                <a:alpha val="66000"/>
              </a:prstClr>
            </a:outerShdw>
          </a:effectLst>
          <a:scene3d>
            <a:camera prst="orthographicFront"/>
            <a:lightRig rig="sunrise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0519685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2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ull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Field of Wheat (seamless loop) 3b.wmv">
            <a:hlinkClick r:id="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9488C8-EBA2-4BF7-83E9-999E343168B8}" type="datetime1">
              <a:rPr lang="en-US" smtClean="0"/>
              <a:pPr>
                <a:defRPr/>
              </a:pPr>
              <a:t>2/14/2017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195701-3067-48B4-ACC8-8F90D08E3078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  <p:sp>
        <p:nvSpPr>
          <p:cNvPr id="7" name="Round Same Side Corner Rectangle 6"/>
          <p:cNvSpPr/>
          <p:nvPr userDrawn="1"/>
        </p:nvSpPr>
        <p:spPr>
          <a:xfrm rot="5400000">
            <a:off x="2718789" y="-2462812"/>
            <a:ext cx="6400800" cy="11834421"/>
          </a:xfrm>
          <a:prstGeom prst="round2SameRect">
            <a:avLst>
              <a:gd name="adj1" fmla="val 4981"/>
              <a:gd name="adj2" fmla="val 0"/>
            </a:avLst>
          </a:prstGeom>
          <a:solidFill>
            <a:schemeClr val="accent6">
              <a:lumMod val="40000"/>
              <a:lumOff val="60000"/>
              <a:alpha val="38000"/>
            </a:schemeClr>
          </a:solidFill>
          <a:ln>
            <a:noFill/>
          </a:ln>
          <a:effectLst/>
          <a:scene3d>
            <a:camera prst="orthographicFront"/>
            <a:lightRig rig="sunrise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17639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2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video" Target="../media/media1.wmv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microsoft.com/office/2007/relationships/media" Target="../media/media1.wmv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eld of Wheat (seamless loop) 3b.wmv">
            <a:hlinkClick r:id=""/>
          </p:cNvPr>
          <p:cNvPicPr>
            <a:picLocks noChangeAspect="1"/>
          </p:cNvPicPr>
          <p:nvPr>
            <a:videoFile r:link="rId13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ound Same Side Corner Rectangle 11"/>
          <p:cNvSpPr/>
          <p:nvPr/>
        </p:nvSpPr>
        <p:spPr>
          <a:xfrm rot="5400000">
            <a:off x="2718789" y="-2462812"/>
            <a:ext cx="6400800" cy="11834421"/>
          </a:xfrm>
          <a:prstGeom prst="round2SameRect">
            <a:avLst>
              <a:gd name="adj1" fmla="val 4981"/>
              <a:gd name="adj2" fmla="val 0"/>
            </a:avLst>
          </a:prstGeom>
          <a:solidFill>
            <a:schemeClr val="accent6">
              <a:lumMod val="40000"/>
              <a:lumOff val="60000"/>
              <a:alpha val="38000"/>
            </a:schemeClr>
          </a:solidFill>
          <a:ln>
            <a:noFill/>
          </a:ln>
          <a:effectLst/>
          <a:scene3d>
            <a:camera prst="orthographicFront"/>
            <a:lightRig rig="sunrise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3" name="Round Same Side Corner Rectangle 12"/>
          <p:cNvSpPr/>
          <p:nvPr/>
        </p:nvSpPr>
        <p:spPr>
          <a:xfrm rot="5400000">
            <a:off x="5397498" y="-5143500"/>
            <a:ext cx="1041401" cy="11836401"/>
          </a:xfrm>
          <a:prstGeom prst="round2SameRect">
            <a:avLst>
              <a:gd name="adj1" fmla="val 29600"/>
              <a:gd name="adj2" fmla="val 0"/>
            </a:avLst>
          </a:prstGeom>
          <a:solidFill>
            <a:schemeClr val="accent6">
              <a:lumMod val="40000"/>
              <a:lumOff val="60000"/>
              <a:alpha val="38000"/>
            </a:schemeClr>
          </a:solidFill>
          <a:ln w="3175">
            <a:solidFill>
              <a:schemeClr val="accent6"/>
            </a:solidFill>
          </a:ln>
          <a:effectLst>
            <a:outerShdw blurRad="152400" sx="90000" sy="-19000" rotWithShape="0">
              <a:prstClr val="black">
                <a:alpha val="66000"/>
              </a:prstClr>
            </a:outerShdw>
          </a:effectLst>
          <a:scene3d>
            <a:camera prst="orthographicFront"/>
            <a:lightRig rig="sunrise" dir="t"/>
          </a:scene3d>
          <a:sp3d prstMaterial="soft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53998"/>
            <a:ext cx="10972800" cy="10414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lvl="0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7871" y="6496397"/>
            <a:ext cx="155969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36985-8CAF-49A4-BC4C-142BC7CC0C14}" type="datetimeFigureOut">
              <a:rPr lang="en-US" smtClean="0"/>
              <a:pPr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13471" y="6496397"/>
            <a:ext cx="8765059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24281" y="6496397"/>
            <a:ext cx="713944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0343F-D056-4E24-BE3D-A305BDC1A23E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1971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</p:sldLayoutIdLst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2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1" kern="1200" dirty="0">
          <a:solidFill>
            <a:schemeClr val="accent2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Constantia" pitchFamily="18" charset="0"/>
          <a:ea typeface="+mn-ea"/>
          <a:cs typeface="+mn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200"/>
        </a:spcBef>
        <a:buClr>
          <a:schemeClr val="accent2"/>
        </a:buClr>
        <a:buSzPct val="75000"/>
        <a:buFont typeface="Wingdings" pitchFamily="2" charset="2"/>
        <a:buChar char="v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90000"/>
        </a:lnSpc>
        <a:spcBef>
          <a:spcPts val="300"/>
        </a:spcBef>
        <a:buClr>
          <a:schemeClr val="accent2"/>
        </a:buClr>
        <a:buSzPct val="75000"/>
        <a:buFont typeface="Wingdings" pitchFamily="2" charset="2"/>
        <a:buChar char="v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300"/>
        </a:spcBef>
        <a:buClr>
          <a:schemeClr val="accent2"/>
        </a:buClr>
        <a:buSzPct val="75000"/>
        <a:buFont typeface="Wingdings" pitchFamily="2" charset="2"/>
        <a:buChar char="v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300"/>
        </a:spcBef>
        <a:buClr>
          <a:schemeClr val="accent2"/>
        </a:buClr>
        <a:buSzPct val="75000"/>
        <a:buFont typeface="Wingdings" pitchFamily="2" charset="2"/>
        <a:buChar char="v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300"/>
        </a:spcBef>
        <a:buClr>
          <a:schemeClr val="accent2"/>
        </a:buClr>
        <a:buSzPct val="75000"/>
        <a:buFont typeface="Wingdings" pitchFamily="2" charset="2"/>
        <a:buChar char="v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t="23644" b="18250"/>
          <a:stretch/>
        </p:blipFill>
        <p:spPr>
          <a:xfrm>
            <a:off x="1666129" y="3488658"/>
            <a:ext cx="7010066" cy="2673752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666129" y="1734634"/>
            <a:ext cx="7766936" cy="1646302"/>
          </a:xfrm>
        </p:spPr>
        <p:txBody>
          <a:bodyPr/>
          <a:lstStyle/>
          <a:p>
            <a:r>
              <a:rPr lang="fr-FR" dirty="0"/>
              <a:t>Intensive</a:t>
            </a:r>
            <a:br>
              <a:rPr lang="fr-FR" dirty="0"/>
            </a:br>
            <a:r>
              <a:rPr lang="fr-FR" dirty="0"/>
              <a:t> Agriculture </a:t>
            </a:r>
          </a:p>
        </p:txBody>
      </p:sp>
      <p:sp>
        <p:nvSpPr>
          <p:cNvPr id="4" name="Rectangle 3"/>
          <p:cNvSpPr/>
          <p:nvPr/>
        </p:nvSpPr>
        <p:spPr>
          <a:xfrm>
            <a:off x="4951900" y="6182213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800" dirty="0"/>
              <a:t>http://www.mountandminster.co.uk/wp-content/uploads/2013/07/Agric2.jpg</a:t>
            </a:r>
          </a:p>
        </p:txBody>
      </p:sp>
    </p:spTree>
    <p:extLst>
      <p:ext uri="{BB962C8B-B14F-4D97-AF65-F5344CB8AC3E}">
        <p14:creationId xmlns:p14="http://schemas.microsoft.com/office/powerpoint/2010/main" val="3745433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/>
              <a:t>And limitations</a:t>
            </a:r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677334" y="177958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Needs a lot of inputs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Degrades the soil fertility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Produces fertilizers and </a:t>
            </a:r>
            <a:r>
              <a:rPr lang="en-US" sz="2400" dirty="0" err="1"/>
              <a:t>pestiscides</a:t>
            </a:r>
            <a:r>
              <a:rPr lang="en-US" sz="2400" dirty="0"/>
              <a:t> waste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Depends on fossil fuels and mineral products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sz="2400" dirty="0" err="1"/>
              <a:t>Emits</a:t>
            </a:r>
            <a:r>
              <a:rPr lang="fr-FR" sz="2400" dirty="0"/>
              <a:t> a </a:t>
            </a:r>
            <a:r>
              <a:rPr lang="fr-FR" sz="2400" dirty="0" err="1"/>
              <a:t>significant</a:t>
            </a:r>
            <a:r>
              <a:rPr lang="fr-FR" sz="2400" dirty="0"/>
              <a:t> </a:t>
            </a:r>
            <a:r>
              <a:rPr lang="fr-FR" sz="2400" dirty="0" err="1"/>
              <a:t>amount</a:t>
            </a:r>
            <a:r>
              <a:rPr lang="fr-FR" sz="2400" dirty="0"/>
              <a:t> of </a:t>
            </a:r>
            <a:r>
              <a:rPr lang="fr-FR" sz="2400" dirty="0" err="1"/>
              <a:t>greenhouse</a:t>
            </a:r>
            <a:r>
              <a:rPr lang="fr-FR" sz="2400" dirty="0"/>
              <a:t> </a:t>
            </a:r>
            <a:r>
              <a:rPr lang="fr-FR" sz="2400" dirty="0" err="1"/>
              <a:t>gases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363228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 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66234" y="1690689"/>
            <a:ext cx="8596668" cy="38807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Nowadays, intensive farming allows to produce a huge quantity of food in a small area thanks to scientific progress and mechanization.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However, this type of agriculture needs a lot of energy and inputs to work.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model is not sustainable because of its impact on the environment.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32537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Bibliography</a:t>
            </a:r>
            <a:r>
              <a:rPr lang="fr-FR" dirty="0"/>
              <a:t> 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http://dictionary.cambridge.org/dictionary/english/intensive-agriculture</a:t>
            </a:r>
          </a:p>
          <a:p>
            <a:r>
              <a:rPr lang="fr-FR" dirty="0"/>
              <a:t>http://geography.about.com/od/globalproblemsandissues/a/greenrevolution.htm</a:t>
            </a:r>
          </a:p>
          <a:p>
            <a:r>
              <a:rPr lang="fr-FR" dirty="0"/>
              <a:t>https://global.britannica.com/topic/intensive-agriculture</a:t>
            </a:r>
          </a:p>
          <a:p>
            <a:r>
              <a:rPr lang="fr-FR" dirty="0"/>
              <a:t>http://www.mountandminster.co.uk/wp-content/uploads/2013/07/Agric2.jpg</a:t>
            </a:r>
          </a:p>
          <a:p>
            <a:r>
              <a:rPr lang="fr-FR" dirty="0"/>
              <a:t>http://sentryair.com/blog/wp-content/uploads/2012/10/Chemicals1.jpg</a:t>
            </a:r>
          </a:p>
          <a:p>
            <a:r>
              <a:rPr lang="fr-FR" dirty="0"/>
              <a:t>http://www.landgovernance.org/assets/p30graphic01.gif</a:t>
            </a:r>
          </a:p>
          <a:p>
            <a:r>
              <a:rPr lang="fr-FR" dirty="0"/>
              <a:t>https://oxfamblogs.org/education/water_for_all/water/problem/irrigate/images/one_spray.jpg</a:t>
            </a:r>
          </a:p>
          <a:p>
            <a:r>
              <a:rPr lang="fr-FR" dirty="0"/>
              <a:t>http://www.solerasd.com/wp-content/uploads/2014/02/Herbicide-Image1.jpg</a:t>
            </a:r>
          </a:p>
          <a:p>
            <a:endParaRPr lang="fr-FR" dirty="0"/>
          </a:p>
          <a:p>
            <a:r>
              <a:rPr lang="fr-FR" dirty="0"/>
              <a:t>https://en.wikipedia.org/wiki/Intensive_animal_farming#/media/File:Battery_hens_-Bastos,_Sao_Paulo,_Brazil-31March2007.jpg</a:t>
            </a:r>
          </a:p>
          <a:p>
            <a:r>
              <a:rPr lang="fr-FR" dirty="0"/>
              <a:t>http://www.owlmeds.com/wp-content/uploads/2015/08/feedlot.jpg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8383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Table of contents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68585" y="1930400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/>
              <a:t> </a:t>
            </a:r>
            <a:r>
              <a:rPr lang="fr-FR" sz="2400" dirty="0" err="1"/>
              <a:t>Definition</a:t>
            </a:r>
            <a:endParaRPr lang="fr-FR" sz="2400" dirty="0"/>
          </a:p>
          <a:p>
            <a:pPr marL="0" indent="0">
              <a:buNone/>
            </a:pPr>
            <a:r>
              <a:rPr lang="fr-FR" sz="2400" dirty="0"/>
              <a:t>I) </a:t>
            </a:r>
            <a:r>
              <a:rPr lang="fr-FR" sz="2400" u="sng" dirty="0" err="1"/>
              <a:t>History</a:t>
            </a:r>
            <a:endParaRPr lang="fr-FR" sz="2400" u="sng" dirty="0"/>
          </a:p>
          <a:p>
            <a:pPr marL="0" indent="0">
              <a:buNone/>
            </a:pPr>
            <a:r>
              <a:rPr lang="fr-FR" sz="2400" dirty="0"/>
              <a:t>II) </a:t>
            </a:r>
            <a:r>
              <a:rPr lang="fr-FR" sz="2400" u="sng" dirty="0" err="1"/>
              <a:t>Characteristics</a:t>
            </a:r>
            <a:r>
              <a:rPr lang="fr-FR" sz="2400" u="sng" dirty="0"/>
              <a:t> :</a:t>
            </a:r>
          </a:p>
          <a:p>
            <a:pPr marL="457200" lvl="1" indent="0">
              <a:buNone/>
            </a:pPr>
            <a:r>
              <a:rPr lang="fr-FR" sz="2200" dirty="0"/>
              <a:t>a) </a:t>
            </a:r>
            <a:r>
              <a:rPr lang="fr-FR" sz="2200" dirty="0" err="1"/>
              <a:t>Crops</a:t>
            </a:r>
            <a:endParaRPr lang="fr-FR" sz="2200" dirty="0"/>
          </a:p>
          <a:p>
            <a:pPr marL="457200" lvl="1" indent="0">
              <a:buNone/>
            </a:pPr>
            <a:r>
              <a:rPr lang="fr-FR" sz="2200" dirty="0"/>
              <a:t>b) </a:t>
            </a:r>
            <a:r>
              <a:rPr lang="fr-FR" sz="2200" dirty="0" err="1"/>
              <a:t>Livestock</a:t>
            </a:r>
            <a:endParaRPr lang="fr-FR" sz="2200" dirty="0"/>
          </a:p>
          <a:p>
            <a:pPr marL="0" indent="0">
              <a:buNone/>
            </a:pPr>
            <a:r>
              <a:rPr lang="fr-FR" sz="2400" dirty="0"/>
              <a:t>III) </a:t>
            </a:r>
            <a:r>
              <a:rPr lang="fr-FR" sz="2400" u="sng" dirty="0"/>
              <a:t>Positive aspects and limitations</a:t>
            </a:r>
          </a:p>
          <a:p>
            <a:pPr marL="0" indent="0">
              <a:buNone/>
            </a:pPr>
            <a:r>
              <a:rPr lang="fr-FR" sz="2400" dirty="0"/>
              <a:t>Conclusion</a:t>
            </a:r>
          </a:p>
          <a:p>
            <a:pPr marL="0" indent="0">
              <a:buNone/>
            </a:pPr>
            <a:r>
              <a:rPr lang="fr-FR" sz="2400" dirty="0" err="1"/>
              <a:t>Bibliography</a:t>
            </a:r>
            <a:endParaRPr lang="fr-FR" sz="2400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702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83926" y="1059708"/>
            <a:ext cx="8596668" cy="1320800"/>
          </a:xfrm>
        </p:spPr>
        <p:txBody>
          <a:bodyPr/>
          <a:lstStyle/>
          <a:p>
            <a:r>
              <a:rPr lang="fr-FR" dirty="0" err="1"/>
              <a:t>Definition</a:t>
            </a:r>
            <a:r>
              <a:rPr lang="fr-FR" dirty="0"/>
              <a:t> 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09769" y="2977227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u="sng" dirty="0"/>
              <a:t>Intensive agriculture:</a:t>
            </a:r>
          </a:p>
          <a:p>
            <a:pPr marL="0" indent="0">
              <a:buNone/>
            </a:pPr>
            <a:r>
              <a:rPr lang="en-US" sz="2000" dirty="0"/>
              <a:t>  “Farming that uses a lot of machinery, </a:t>
            </a:r>
            <a:r>
              <a:rPr lang="en-US" sz="2000" dirty="0" err="1"/>
              <a:t>labour</a:t>
            </a:r>
            <a:r>
              <a:rPr lang="en-US" sz="2000" dirty="0"/>
              <a:t>, chemicals, etc. In order to grow as many crops or keep as many animals as possible on the amount of land available.” (Cambridge Dictionary)</a:t>
            </a:r>
            <a:endParaRPr lang="fr-FR" sz="20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449" y="254643"/>
            <a:ext cx="2086739" cy="212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697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/>
              <a:t>I) </a:t>
            </a:r>
            <a:r>
              <a:rPr lang="fr-FR" u="sng" dirty="0" err="1"/>
              <a:t>Historical</a:t>
            </a:r>
            <a:r>
              <a:rPr lang="fr-FR" u="sng" dirty="0"/>
              <a:t> background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77334" y="1759168"/>
            <a:ext cx="8596668" cy="3880773"/>
          </a:xfrm>
        </p:spPr>
        <p:txBody>
          <a:bodyPr/>
          <a:lstStyle/>
          <a:p>
            <a:r>
              <a:rPr lang="fr-FR" dirty="0"/>
              <a:t>Scientific </a:t>
            </a:r>
            <a:r>
              <a:rPr lang="fr-FR" dirty="0" err="1"/>
              <a:t>progress</a:t>
            </a:r>
            <a:r>
              <a:rPr lang="fr-FR" dirty="0"/>
              <a:t> </a:t>
            </a:r>
            <a:r>
              <a:rPr lang="fr-FR" dirty="0" err="1"/>
              <a:t>during</a:t>
            </a:r>
            <a:r>
              <a:rPr lang="fr-FR" dirty="0"/>
              <a:t> the </a:t>
            </a:r>
            <a:r>
              <a:rPr lang="fr-FR" dirty="0" err="1"/>
              <a:t>industrial</a:t>
            </a:r>
            <a:r>
              <a:rPr lang="fr-FR" dirty="0"/>
              <a:t> </a:t>
            </a:r>
            <a:r>
              <a:rPr lang="fr-FR" dirty="0" err="1"/>
              <a:t>revolution</a:t>
            </a:r>
            <a:r>
              <a:rPr lang="fr-FR" dirty="0"/>
              <a:t>:</a:t>
            </a:r>
          </a:p>
          <a:p>
            <a:pPr marL="0" indent="0">
              <a:buNone/>
            </a:pPr>
            <a:r>
              <a:rPr lang="fr-FR" dirty="0"/>
              <a:t>             - </a:t>
            </a:r>
            <a:r>
              <a:rPr lang="fr-FR" dirty="0" err="1"/>
              <a:t>Fossil</a:t>
            </a:r>
            <a:r>
              <a:rPr lang="fr-FR" dirty="0"/>
              <a:t> fuels </a:t>
            </a:r>
          </a:p>
          <a:p>
            <a:pPr marL="0" indent="0">
              <a:buNone/>
            </a:pPr>
            <a:r>
              <a:rPr lang="fr-FR" dirty="0"/>
              <a:t>             - Chemical </a:t>
            </a:r>
            <a:r>
              <a:rPr lang="fr-FR" dirty="0" err="1"/>
              <a:t>products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             - </a:t>
            </a:r>
            <a:r>
              <a:rPr lang="fr-FR" dirty="0" err="1"/>
              <a:t>Mineral</a:t>
            </a:r>
            <a:r>
              <a:rPr lang="fr-FR" dirty="0"/>
              <a:t> </a:t>
            </a:r>
            <a:r>
              <a:rPr lang="fr-FR" dirty="0" err="1"/>
              <a:t>fertilizers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             - </a:t>
            </a:r>
            <a:r>
              <a:rPr lang="fr-FR" dirty="0" err="1"/>
              <a:t>Mechanization</a:t>
            </a:r>
            <a:endParaRPr lang="fr-FR" dirty="0"/>
          </a:p>
          <a:p>
            <a:r>
              <a:rPr lang="fr-FR" dirty="0" err="1"/>
              <a:t>Higher</a:t>
            </a:r>
            <a:r>
              <a:rPr lang="fr-FR" dirty="0"/>
              <a:t> </a:t>
            </a:r>
            <a:r>
              <a:rPr lang="fr-FR" dirty="0" err="1"/>
              <a:t>yields</a:t>
            </a:r>
            <a:r>
              <a:rPr lang="fr-FR" dirty="0"/>
              <a:t> in the first part of the 20th</a:t>
            </a:r>
          </a:p>
          <a:p>
            <a:r>
              <a:rPr lang="fr-FR" dirty="0"/>
              <a:t>Real intensification </a:t>
            </a:r>
            <a:r>
              <a:rPr lang="fr-FR" dirty="0" err="1"/>
              <a:t>during</a:t>
            </a:r>
            <a:r>
              <a:rPr lang="fr-FR" dirty="0"/>
              <a:t> the Green </a:t>
            </a:r>
            <a:r>
              <a:rPr lang="fr-FR" dirty="0" err="1"/>
              <a:t>Revolution</a:t>
            </a:r>
            <a:r>
              <a:rPr lang="fr-FR" dirty="0"/>
              <a:t> (40s to 60s)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492" y="1489919"/>
            <a:ext cx="1361940" cy="204035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73492" y="3530278"/>
            <a:ext cx="28211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800" dirty="0"/>
              <a:t>http://sentryair.com/blog/wp-content/uploads/2012/10/Chemicals1.jpg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1929" y="4736805"/>
            <a:ext cx="1526314" cy="163209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403499" y="6381002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800" dirty="0"/>
              <a:t>http://www.landgovernance.org/assets/p30graphic01.gif</a:t>
            </a:r>
          </a:p>
        </p:txBody>
      </p:sp>
    </p:spTree>
    <p:extLst>
      <p:ext uri="{BB962C8B-B14F-4D97-AF65-F5344CB8AC3E}">
        <p14:creationId xmlns:p14="http://schemas.microsoft.com/office/powerpoint/2010/main" val="3919730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443303"/>
            <a:ext cx="8596668" cy="1487097"/>
          </a:xfrm>
        </p:spPr>
        <p:txBody>
          <a:bodyPr>
            <a:normAutofit fontScale="90000"/>
          </a:bodyPr>
          <a:lstStyle/>
          <a:p>
            <a:r>
              <a:rPr lang="fr-FR" u="sng" dirty="0"/>
              <a:t>II) </a:t>
            </a:r>
            <a:r>
              <a:rPr lang="fr-FR" u="sng" dirty="0" err="1"/>
              <a:t>Characteristics</a:t>
            </a:r>
            <a:br>
              <a:rPr lang="fr-FR" u="sng" dirty="0"/>
            </a:br>
            <a:br>
              <a:rPr lang="fr-FR" u="sng" dirty="0"/>
            </a:br>
            <a:r>
              <a:rPr lang="fr-FR" sz="3100" u="sng" dirty="0"/>
              <a:t>a) </a:t>
            </a:r>
            <a:r>
              <a:rPr lang="fr-FR" sz="3100" u="sng" dirty="0" err="1"/>
              <a:t>Crops</a:t>
            </a:r>
            <a:endParaRPr lang="fr-FR" sz="3100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45166" y="1962592"/>
            <a:ext cx="8596668" cy="3880773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fr-FR" sz="2000" dirty="0" err="1"/>
              <a:t>Hybrid</a:t>
            </a:r>
            <a:r>
              <a:rPr lang="fr-FR" sz="2000" dirty="0"/>
              <a:t> </a:t>
            </a:r>
            <a:r>
              <a:rPr lang="fr-FR" sz="2000" dirty="0" err="1"/>
              <a:t>seeds</a:t>
            </a:r>
            <a:r>
              <a:rPr lang="fr-FR" sz="2000" dirty="0"/>
              <a:t>/GMO</a:t>
            </a:r>
          </a:p>
          <a:p>
            <a:pPr>
              <a:lnSpc>
                <a:spcPct val="150000"/>
              </a:lnSpc>
            </a:pPr>
            <a:r>
              <a:rPr lang="fr-FR" sz="2000" dirty="0" err="1"/>
              <a:t>Mineral</a:t>
            </a:r>
            <a:r>
              <a:rPr lang="fr-FR" sz="2000" dirty="0"/>
              <a:t> </a:t>
            </a:r>
            <a:r>
              <a:rPr lang="fr-FR" sz="2000" dirty="0" err="1"/>
              <a:t>fertilizers</a:t>
            </a:r>
            <a:endParaRPr lang="fr-FR" sz="2000" dirty="0"/>
          </a:p>
          <a:p>
            <a:pPr>
              <a:lnSpc>
                <a:spcPct val="150000"/>
              </a:lnSpc>
            </a:pPr>
            <a:r>
              <a:rPr lang="fr-FR" sz="2000" dirty="0"/>
              <a:t>Large </a:t>
            </a:r>
            <a:r>
              <a:rPr lang="fr-FR" sz="2000" dirty="0" err="1"/>
              <a:t>scale</a:t>
            </a:r>
            <a:r>
              <a:rPr lang="fr-FR" sz="2000" dirty="0"/>
              <a:t> irrigation</a:t>
            </a:r>
          </a:p>
          <a:p>
            <a:pPr>
              <a:lnSpc>
                <a:spcPct val="150000"/>
              </a:lnSpc>
            </a:pPr>
            <a:r>
              <a:rPr lang="fr-FR" sz="2000" dirty="0"/>
              <a:t>Monoculture </a:t>
            </a:r>
          </a:p>
          <a:p>
            <a:pPr>
              <a:lnSpc>
                <a:spcPct val="150000"/>
              </a:lnSpc>
            </a:pPr>
            <a:r>
              <a:rPr lang="fr-FR" sz="2000" dirty="0" err="1"/>
              <a:t>Weed</a:t>
            </a:r>
            <a:r>
              <a:rPr lang="fr-FR" sz="2000" dirty="0"/>
              <a:t> control </a:t>
            </a:r>
            <a:r>
              <a:rPr lang="fr-FR" sz="2000" dirty="0" err="1"/>
              <a:t>with</a:t>
            </a:r>
            <a:r>
              <a:rPr lang="fr-FR" sz="2000" dirty="0"/>
              <a:t> herbicides  </a:t>
            </a:r>
          </a:p>
          <a:p>
            <a:pPr>
              <a:lnSpc>
                <a:spcPct val="150000"/>
              </a:lnSpc>
            </a:pPr>
            <a:r>
              <a:rPr lang="fr-FR" sz="2000" dirty="0" err="1"/>
              <a:t>Pests</a:t>
            </a:r>
            <a:r>
              <a:rPr lang="fr-FR" sz="2000" dirty="0"/>
              <a:t> and </a:t>
            </a:r>
            <a:r>
              <a:rPr lang="fr-FR" sz="2000" dirty="0" err="1"/>
              <a:t>diseases</a:t>
            </a:r>
            <a:r>
              <a:rPr lang="fr-FR" sz="2000" dirty="0"/>
              <a:t> management </a:t>
            </a:r>
            <a:r>
              <a:rPr lang="fr-FR" sz="2000" dirty="0" err="1"/>
              <a:t>with</a:t>
            </a:r>
            <a:r>
              <a:rPr lang="fr-FR" sz="2000" dirty="0"/>
              <a:t>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FR" sz="2000" dirty="0"/>
              <a:t>pesticides</a:t>
            </a:r>
          </a:p>
          <a:p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4547191" y="3084570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800" dirty="0"/>
              <a:t>https://oxfamblogs.org/education/water_for_all/water/problem/irrigate/images/one_spray.jpg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5473" y="814502"/>
            <a:ext cx="3368749" cy="223179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43599" y="6304838"/>
            <a:ext cx="400847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800" dirty="0"/>
              <a:t>http://www.solerasd.com/wp-content/uploads/2014/02/Herbicide-Image1.jpg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166" y="3671213"/>
            <a:ext cx="2601433" cy="260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80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Brazil</a:t>
            </a:r>
            <a:r>
              <a:rPr lang="fr-FR" dirty="0"/>
              <a:t> </a:t>
            </a:r>
            <a:r>
              <a:rPr lang="fr-FR" dirty="0" err="1"/>
              <a:t>soybeans</a:t>
            </a:r>
            <a:r>
              <a:rPr lang="fr-FR" dirty="0"/>
              <a:t> production </a:t>
            </a:r>
            <a:br>
              <a:rPr lang="fr-FR" dirty="0"/>
            </a:br>
            <a:r>
              <a:rPr lang="fr-FR" sz="2800" dirty="0" err="1"/>
              <a:t>from</a:t>
            </a:r>
            <a:r>
              <a:rPr lang="fr-FR" sz="2800" dirty="0"/>
              <a:t> 1961 to 2014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8724" y="1930400"/>
            <a:ext cx="7963707" cy="340056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405868" y="5572864"/>
            <a:ext cx="46342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http://www.fao.org/faostat/en/#compare</a:t>
            </a:r>
          </a:p>
        </p:txBody>
      </p:sp>
    </p:spTree>
    <p:extLst>
      <p:ext uri="{BB962C8B-B14F-4D97-AF65-F5344CB8AC3E}">
        <p14:creationId xmlns:p14="http://schemas.microsoft.com/office/powerpoint/2010/main" val="2223342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3200" dirty="0"/>
              <a:t>b) </a:t>
            </a:r>
            <a:r>
              <a:rPr lang="fr-FR" sz="3200" u="sng" dirty="0" err="1"/>
              <a:t>Livestock</a:t>
            </a:r>
            <a:r>
              <a:rPr lang="fr-FR" sz="3200" dirty="0"/>
              <a:t> 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77334" y="2362607"/>
            <a:ext cx="8596668" cy="3880773"/>
          </a:xfrm>
        </p:spPr>
        <p:txBody>
          <a:bodyPr>
            <a:normAutofit/>
          </a:bodyPr>
          <a:lstStyle/>
          <a:p>
            <a:r>
              <a:rPr lang="fr-FR" sz="2000" dirty="0"/>
              <a:t>High animal </a:t>
            </a:r>
            <a:r>
              <a:rPr lang="fr-FR" sz="2000" dirty="0" err="1"/>
              <a:t>density</a:t>
            </a:r>
            <a:endParaRPr lang="fr-FR" sz="2000" dirty="0"/>
          </a:p>
          <a:p>
            <a:r>
              <a:rPr lang="fr-FR" sz="2000" dirty="0" err="1"/>
              <a:t>Feedlots</a:t>
            </a:r>
            <a:endParaRPr lang="fr-FR" sz="2000" dirty="0"/>
          </a:p>
          <a:p>
            <a:r>
              <a:rPr lang="en-US" sz="2000" dirty="0"/>
              <a:t>Disinfectants, antimicrobial agents, </a:t>
            </a:r>
            <a:r>
              <a:rPr lang="en-US" sz="2000" dirty="0" err="1"/>
              <a:t>anthelmintics</a:t>
            </a:r>
            <a:r>
              <a:rPr lang="en-US" sz="2000" dirty="0"/>
              <a:t>, hormones, vaccines and antibiotics</a:t>
            </a:r>
          </a:p>
          <a:p>
            <a:r>
              <a:rPr lang="en-US" sz="2000" dirty="0"/>
              <a:t>More efficient breed (confinement resistance, fast raise)</a:t>
            </a:r>
            <a:endParaRPr lang="fr-FR" sz="20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920" y="4536409"/>
            <a:ext cx="2902828" cy="19584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47186" y="6530581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800" dirty="0"/>
              <a:t>http://www.owlmeds.com/wp-content/uploads/2015/08/feedlot.jpg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b="16055"/>
          <a:stretch/>
        </p:blipFill>
        <p:spPr>
          <a:xfrm>
            <a:off x="4626358" y="378046"/>
            <a:ext cx="1912664" cy="241087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030935" y="2793649"/>
            <a:ext cx="32890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800" dirty="0"/>
              <a:t>https://en.wikipedia.org/wiki/Intensive_animal_farming#/media/File:Battery_hens_-Bastos,_Sao_Paulo,_Brazil-31March2007.jpg</a:t>
            </a:r>
          </a:p>
        </p:txBody>
      </p:sp>
      <p:sp>
        <p:nvSpPr>
          <p:cNvPr id="8" name="Rectangle 7"/>
          <p:cNvSpPr/>
          <p:nvPr/>
        </p:nvSpPr>
        <p:spPr>
          <a:xfrm>
            <a:off x="-1387398" y="2852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95766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Meat</a:t>
            </a:r>
            <a:r>
              <a:rPr lang="fr-FR" dirty="0"/>
              <a:t> production in USA </a:t>
            </a:r>
            <a:br>
              <a:rPr lang="fr-FR" dirty="0"/>
            </a:br>
            <a:r>
              <a:rPr lang="fr-FR" sz="2800" dirty="0" err="1"/>
              <a:t>from</a:t>
            </a:r>
            <a:r>
              <a:rPr lang="fr-FR" sz="2800" dirty="0"/>
              <a:t> 1980 to 2014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4402" y="1930400"/>
            <a:ext cx="8229600" cy="3460911"/>
          </a:xfrm>
        </p:spPr>
      </p:pic>
      <p:sp>
        <p:nvSpPr>
          <p:cNvPr id="5" name="Rectangle 4"/>
          <p:cNvSpPr/>
          <p:nvPr/>
        </p:nvSpPr>
        <p:spPr>
          <a:xfrm>
            <a:off x="3427132" y="5519368"/>
            <a:ext cx="4253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fr-FR" dirty="0">
                <a:latin typeface="Franklin Gothic Book"/>
              </a:rPr>
              <a:t>http://www.fao.org/faostat/en/#compare</a:t>
            </a:r>
          </a:p>
        </p:txBody>
      </p:sp>
    </p:spTree>
    <p:extLst>
      <p:ext uri="{BB962C8B-B14F-4D97-AF65-F5344CB8AC3E}">
        <p14:creationId xmlns:p14="http://schemas.microsoft.com/office/powerpoint/2010/main" val="1966359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III) </a:t>
            </a:r>
            <a:r>
              <a:rPr lang="fr-FR" u="sng" dirty="0"/>
              <a:t>Positive aspects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sz="2400" dirty="0" err="1"/>
              <a:t>Higher</a:t>
            </a:r>
            <a:r>
              <a:rPr lang="fr-FR" sz="2400" dirty="0"/>
              <a:t> </a:t>
            </a:r>
            <a:r>
              <a:rPr lang="fr-FR" sz="2400" dirty="0" err="1"/>
              <a:t>yields</a:t>
            </a:r>
            <a:r>
              <a:rPr lang="fr-FR" sz="2400"/>
              <a:t> in</a:t>
            </a:r>
            <a:r>
              <a:rPr lang="fr-FR" sz="2400" dirty="0"/>
              <a:t> </a:t>
            </a:r>
            <a:r>
              <a:rPr lang="fr-FR" sz="2400"/>
              <a:t>crops</a:t>
            </a:r>
            <a:r>
              <a:rPr lang="fr-FR" sz="2400" dirty="0"/>
              <a:t>, </a:t>
            </a:r>
            <a:r>
              <a:rPr lang="fr-FR" sz="2400" dirty="0" err="1"/>
              <a:t>meat</a:t>
            </a:r>
            <a:endParaRPr lang="fr-FR" sz="24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sz="2400" dirty="0" err="1"/>
              <a:t>Smaller</a:t>
            </a:r>
            <a:r>
              <a:rPr lang="fr-FR" sz="2400" dirty="0"/>
              <a:t> </a:t>
            </a:r>
            <a:r>
              <a:rPr lang="fr-FR" sz="2400" dirty="0" err="1"/>
              <a:t>spaces</a:t>
            </a:r>
            <a:r>
              <a:rPr lang="fr-FR" sz="2400" dirty="0"/>
              <a:t> </a:t>
            </a:r>
            <a:r>
              <a:rPr lang="fr-FR" sz="2400" dirty="0" err="1"/>
              <a:t>needed</a:t>
            </a:r>
            <a:r>
              <a:rPr lang="fr-FR" sz="2400" dirty="0"/>
              <a:t> per unit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sz="2400" dirty="0" err="1"/>
              <a:t>Lower</a:t>
            </a:r>
            <a:r>
              <a:rPr lang="fr-FR" sz="2400" dirty="0"/>
              <a:t> production </a:t>
            </a:r>
            <a:r>
              <a:rPr lang="fr-FR" sz="2400" dirty="0" err="1"/>
              <a:t>costs</a:t>
            </a:r>
            <a:endParaRPr lang="fr-FR" sz="24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fr-FR" sz="2400" dirty="0" err="1"/>
              <a:t>Less</a:t>
            </a:r>
            <a:r>
              <a:rPr lang="fr-FR" sz="2400" dirty="0"/>
              <a:t> </a:t>
            </a:r>
            <a:r>
              <a:rPr lang="fr-FR" sz="2400" dirty="0" err="1"/>
              <a:t>human</a:t>
            </a:r>
            <a:r>
              <a:rPr lang="fr-FR" sz="2400" dirty="0"/>
              <a:t> labour per unit of land</a:t>
            </a:r>
          </a:p>
        </p:txBody>
      </p:sp>
    </p:spTree>
    <p:extLst>
      <p:ext uri="{BB962C8B-B14F-4D97-AF65-F5344CB8AC3E}">
        <p14:creationId xmlns:p14="http://schemas.microsoft.com/office/powerpoint/2010/main" val="144303762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Grasslands_SHIP_TP102742065">
  <a:themeElements>
    <a:clrScheme name="Thatch">
      <a:dk1>
        <a:sysClr val="windowText" lastClr="000000"/>
      </a:dk1>
      <a:lt1>
        <a:sysClr val="window" lastClr="FFFFFF"/>
      </a:lt1>
      <a:dk2>
        <a:srgbClr val="1D3641"/>
      </a:dk2>
      <a:lt2>
        <a:srgbClr val="DFE6D0"/>
      </a:lt2>
      <a:accent1>
        <a:srgbClr val="759AA5"/>
      </a:accent1>
      <a:accent2>
        <a:srgbClr val="CFC60D"/>
      </a:accent2>
      <a:accent3>
        <a:srgbClr val="99987F"/>
      </a:accent3>
      <a:accent4>
        <a:srgbClr val="90AC97"/>
      </a:accent4>
      <a:accent5>
        <a:srgbClr val="FFAD1C"/>
      </a:accent5>
      <a:accent6>
        <a:srgbClr val="B9AB6F"/>
      </a:accent6>
      <a:hlink>
        <a:srgbClr val="66AACD"/>
      </a:hlink>
      <a:folHlink>
        <a:srgbClr val="809DB3"/>
      </a:folHlink>
    </a:clrScheme>
    <a:fontScheme name="Pushpin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 sz="2000" dirty="0" smtClean="0">
            <a:solidFill>
              <a:schemeClr val="tx1"/>
            </a:solidFill>
          </a:defRPr>
        </a:defPPr>
      </a:lstStyle>
      <a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dirty="0" smtClean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611</TotalTime>
  <Words>639</Words>
  <Application>Microsoft Office PowerPoint</Application>
  <PresentationFormat>Grand écran</PresentationFormat>
  <Paragraphs>74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Arial</vt:lpstr>
      <vt:lpstr>Constantia</vt:lpstr>
      <vt:lpstr>Franklin Gothic Book</vt:lpstr>
      <vt:lpstr>Trebuchet MS</vt:lpstr>
      <vt:lpstr>Wingdings</vt:lpstr>
      <vt:lpstr>Wingdings 3</vt:lpstr>
      <vt:lpstr>Facette</vt:lpstr>
      <vt:lpstr>Grasslands_SHIP_TP102742065</vt:lpstr>
      <vt:lpstr>Intensive  Agriculture </vt:lpstr>
      <vt:lpstr>Table of contents</vt:lpstr>
      <vt:lpstr>Definition </vt:lpstr>
      <vt:lpstr>I) Historical background </vt:lpstr>
      <vt:lpstr>II) Characteristics  a) Crops</vt:lpstr>
      <vt:lpstr>Brazil soybeans production  from 1961 to 2014</vt:lpstr>
      <vt:lpstr>b) Livestock </vt:lpstr>
      <vt:lpstr>Meat production in USA  from 1980 to 2014</vt:lpstr>
      <vt:lpstr>III) Positive aspects</vt:lpstr>
      <vt:lpstr>And limitations</vt:lpstr>
      <vt:lpstr>Conclusion </vt:lpstr>
      <vt:lpstr>Bibliography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Intensive agriculture </dc:title>
  <dc:creator>Admin</dc:creator>
  <cp:lastModifiedBy>Admin</cp:lastModifiedBy>
  <cp:revision>21</cp:revision>
  <dcterms:created xsi:type="dcterms:W3CDTF">2017-02-09T22:10:09Z</dcterms:created>
  <dcterms:modified xsi:type="dcterms:W3CDTF">2017-02-14T06:26:07Z</dcterms:modified>
</cp:coreProperties>
</file>

<file path=docProps/thumbnail.jpeg>
</file>